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349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669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36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445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02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686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24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041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032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741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85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D4AFB-2C05-4DCD-A289-BB033BF1A03B}" type="datetimeFigureOut">
              <a:rPr lang="en-US" smtClean="0"/>
              <a:t>8/17/2016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3A7E3-B942-4FF2-998F-E1FF99384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6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hyperlink" Target="http://www.paschoolperformance.org/Downloads" TargetMode="External"/><Relationship Id="rId4" Type="http://schemas.openxmlformats.org/officeDocument/2006/relationships/hyperlink" Target="http://www.education.pa.gov/Data-and-Statistics/Pages/Loan-Cancellation,-Low-Income.aspx#tab-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Descriptive Statistics </a:t>
            </a:r>
            <a:br>
              <a:rPr lang="en-US" dirty="0" smtClean="0"/>
            </a:br>
            <a:r>
              <a:rPr lang="en-US" dirty="0" smtClean="0"/>
              <a:t>with Excel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828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20"/>
    </mc:Choice>
    <mc:Fallback xmlns="">
      <p:transition spd="slow" advTm="18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1: Descriptive Statistics with One Categorical Variable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753957"/>
            <a:ext cx="5157787" cy="3435705"/>
          </a:xfrm>
        </p:spPr>
        <p:txBody>
          <a:bodyPr/>
          <a:lstStyle/>
          <a:p>
            <a:r>
              <a:rPr lang="en-US" dirty="0" smtClean="0"/>
              <a:t>Construct frequency distribution tables and relative frequency distribution tables to summarize a categorical variable</a:t>
            </a:r>
          </a:p>
          <a:p>
            <a:r>
              <a:rPr lang="en-US" dirty="0" smtClean="0"/>
              <a:t>Construct and format pie and bar charts to visualize the distribution of a categorical variable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Part 2: Descriptive Statistics with Two Categorical Variables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753957"/>
            <a:ext cx="5183188" cy="343570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Construct </a:t>
            </a:r>
            <a:r>
              <a:rPr lang="en-US" dirty="0" err="1" smtClean="0"/>
              <a:t>crosstabulation</a:t>
            </a:r>
            <a:r>
              <a:rPr lang="en-US" dirty="0" smtClean="0"/>
              <a:t> (contingency) tables to summarize the relationship between two categorical variables</a:t>
            </a:r>
          </a:p>
          <a:p>
            <a:r>
              <a:rPr lang="en-US" dirty="0" smtClean="0"/>
              <a:t>Construct and format side-by-side bar charts to visualize the relationship between two categorical variables</a:t>
            </a:r>
          </a:p>
          <a:p>
            <a:endParaRPr lang="en-US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511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77"/>
    </mc:Choice>
    <mc:Fallback>
      <p:transition spd="slow" advTm="42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3: Descriptive Statistics with One Quantitative Variable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753957"/>
            <a:ext cx="5157787" cy="3435705"/>
          </a:xfrm>
        </p:spPr>
        <p:txBody>
          <a:bodyPr/>
          <a:lstStyle/>
          <a:p>
            <a:r>
              <a:rPr lang="en-US" dirty="0" smtClean="0"/>
              <a:t>Construct a grouped frequency distribution to summarize a quantitative variable</a:t>
            </a:r>
          </a:p>
          <a:p>
            <a:r>
              <a:rPr lang="en-US" dirty="0" smtClean="0"/>
              <a:t>Construct and format histograms to visualize the distribution of a quantitative variable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Part 4: Descriptive Statistics with Two Quantitative Variables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753957"/>
            <a:ext cx="5183188" cy="3435705"/>
          </a:xfrm>
        </p:spPr>
        <p:txBody>
          <a:bodyPr/>
          <a:lstStyle/>
          <a:p>
            <a:r>
              <a:rPr lang="en-US" dirty="0" smtClean="0"/>
              <a:t>Construct a scatterplot to visualize the relationship between two quantitative variables</a:t>
            </a:r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551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57"/>
    </mc:Choice>
    <mc:Fallback>
      <p:transition spd="slow" advTm="28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/>
              <a:t>The dataset </a:t>
            </a:r>
            <a:r>
              <a:rPr lang="en-US" sz="2400" b="1" i="1" dirty="0" smtClean="0"/>
              <a:t>SPP and Percent Low Income </a:t>
            </a:r>
            <a:r>
              <a:rPr lang="en-US" sz="2400" dirty="0" smtClean="0"/>
              <a:t>contains demographic, performance, and income data for 684 high schools in Pennsylvania. For more information on SPP scores or percent low income, see</a:t>
            </a:r>
          </a:p>
          <a:p>
            <a:r>
              <a:rPr lang="en-US" sz="2400" u="sng" dirty="0">
                <a:hlinkClick r:id="rId4"/>
              </a:rPr>
              <a:t>Pennsylvania Department of </a:t>
            </a:r>
            <a:r>
              <a:rPr lang="en-US" sz="2400" u="sng" dirty="0" smtClean="0">
                <a:hlinkClick r:id="rId4"/>
              </a:rPr>
              <a:t>Education</a:t>
            </a:r>
            <a:endParaRPr lang="en-US" sz="2400" u="sng" dirty="0" smtClean="0"/>
          </a:p>
          <a:p>
            <a:r>
              <a:rPr lang="en-US" sz="2400" u="sng" dirty="0">
                <a:hlinkClick r:id="rId5"/>
              </a:rPr>
              <a:t>PA School Performance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lvl="0"/>
            <a:r>
              <a:rPr lang="en-US" b="1" dirty="0" smtClean="0"/>
              <a:t>State School ID </a:t>
            </a:r>
            <a:r>
              <a:rPr lang="en-US" dirty="0" smtClean="0"/>
              <a:t>– Unique ID identifies the school</a:t>
            </a:r>
          </a:p>
          <a:p>
            <a:pPr lvl="0"/>
            <a:r>
              <a:rPr lang="en-US" b="1" dirty="0" smtClean="0"/>
              <a:t>District</a:t>
            </a:r>
            <a:r>
              <a:rPr lang="en-US" dirty="0" smtClean="0"/>
              <a:t> – Name of the district</a:t>
            </a:r>
          </a:p>
          <a:p>
            <a:pPr lvl="0"/>
            <a:r>
              <a:rPr lang="en-US" b="1" dirty="0" smtClean="0"/>
              <a:t>School Name </a:t>
            </a:r>
            <a:r>
              <a:rPr lang="en-US" dirty="0" smtClean="0"/>
              <a:t>– Name of the school</a:t>
            </a:r>
          </a:p>
          <a:p>
            <a:pPr lvl="0"/>
            <a:r>
              <a:rPr lang="en-US" b="1" dirty="0" smtClean="0"/>
              <a:t>County Name </a:t>
            </a:r>
            <a:r>
              <a:rPr lang="en-US" dirty="0" smtClean="0"/>
              <a:t>– County in which the school resides</a:t>
            </a:r>
          </a:p>
          <a:p>
            <a:pPr lvl="0"/>
            <a:r>
              <a:rPr lang="en-US" b="1" dirty="0" smtClean="0"/>
              <a:t>LEA Type </a:t>
            </a:r>
            <a:r>
              <a:rPr lang="en-US" dirty="0" smtClean="0"/>
              <a:t>– Local Education Agency type: CS is for Charter School and SD is for School District</a:t>
            </a:r>
          </a:p>
          <a:p>
            <a:pPr lvl="0"/>
            <a:r>
              <a:rPr lang="en-US" b="1" dirty="0" smtClean="0"/>
              <a:t>Locale </a:t>
            </a:r>
            <a:r>
              <a:rPr lang="en-US" dirty="0" smtClean="0"/>
              <a:t>– Demographic classification of a school: City, Town, Suburb, or Rural</a:t>
            </a:r>
          </a:p>
          <a:p>
            <a:pPr lvl="0"/>
            <a:r>
              <a:rPr lang="en-US" b="1" dirty="0" smtClean="0"/>
              <a:t>SPP Score </a:t>
            </a:r>
            <a:r>
              <a:rPr lang="en-US" dirty="0" smtClean="0"/>
              <a:t>– School Performance Profile (SPP)  score for the 2014-2015 school year – an academic score on a scale from 0 to 100 that is calculated for schools with an 11</a:t>
            </a:r>
            <a:r>
              <a:rPr lang="en-US" baseline="30000" dirty="0" smtClean="0"/>
              <a:t>th</a:t>
            </a:r>
            <a:r>
              <a:rPr lang="en-US" dirty="0" smtClean="0"/>
              <a:t> grade cohort</a:t>
            </a:r>
          </a:p>
          <a:p>
            <a:pPr lvl="0"/>
            <a:r>
              <a:rPr lang="en-US" b="1" dirty="0" smtClean="0"/>
              <a:t>SPP Score Pass/Assist </a:t>
            </a:r>
            <a:r>
              <a:rPr lang="en-US" dirty="0" smtClean="0"/>
              <a:t>– School Performance Profile score converted to a Pass/Assist grade with scores below 70 marked “Assist” and those at 70 or above marked “Pass”</a:t>
            </a:r>
          </a:p>
          <a:p>
            <a:pPr lvl="0"/>
            <a:r>
              <a:rPr lang="en-US" b="1" dirty="0" smtClean="0"/>
              <a:t>Proportion Low Income </a:t>
            </a:r>
            <a:r>
              <a:rPr lang="en-US" dirty="0" smtClean="0"/>
              <a:t>– Proportion of low income students attending the school during the 2014-2015 school year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598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101"/>
    </mc:Choice>
    <mc:Fallback>
      <p:transition spd="slow" advTm="1071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325</Words>
  <Application>Microsoft Office PowerPoint</Application>
  <PresentationFormat>Widescreen</PresentationFormat>
  <Paragraphs>28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Descriptive Statistics  with Excel</vt:lpstr>
      <vt:lpstr>Objectives</vt:lpstr>
      <vt:lpstr>Objectives</vt:lpstr>
      <vt:lpstr>About the Data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Descriptive Statistics</dc:title>
  <dc:creator>Joel</dc:creator>
  <cp:lastModifiedBy>Nate Over</cp:lastModifiedBy>
  <cp:revision>27</cp:revision>
  <dcterms:created xsi:type="dcterms:W3CDTF">2016-08-16T13:02:28Z</dcterms:created>
  <dcterms:modified xsi:type="dcterms:W3CDTF">2016-08-17T14:31:15Z</dcterms:modified>
</cp:coreProperties>
</file>

<file path=docProps/thumbnail.jpeg>
</file>